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4" r:id="rId5"/>
    <p:sldId id="263" r:id="rId6"/>
    <p:sldId id="266" r:id="rId7"/>
    <p:sldId id="262" r:id="rId8"/>
    <p:sldId id="261" r:id="rId9"/>
    <p:sldId id="267" r:id="rId10"/>
    <p:sldId id="260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8" d="100"/>
          <a:sy n="88" d="100"/>
        </p:scale>
        <p:origin x="-132" y="16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47"/>
            <a:ext cx="9143999" cy="67586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408" y="516685"/>
            <a:ext cx="8203153" cy="1470025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8408" y="1907341"/>
            <a:ext cx="7925349" cy="1752600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199" y="6197614"/>
            <a:ext cx="773079" cy="365125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50847" y="6197614"/>
            <a:ext cx="2895600" cy="365125"/>
          </a:xfrm>
        </p:spPr>
        <p:txBody>
          <a:bodyPr/>
          <a:lstStyle>
            <a:lvl1pPr algn="l"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SQLSaturday_Final_We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317" y="5675582"/>
            <a:ext cx="1912930" cy="104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730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B21B-2ADA-A040-A652-A7305E1B99FE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smtClean="0"/>
              <a:t>  |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36576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17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75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charset="2"/>
              <a:buChar char="§"/>
              <a:defRPr>
                <a:solidFill>
                  <a:schemeClr val="tx2"/>
                </a:solidFill>
              </a:defRPr>
            </a:lvl1pPr>
            <a:lvl2pPr marL="742950" indent="-285750">
              <a:buFont typeface="Wingdings" charset="2"/>
              <a:buChar char="§"/>
              <a:defRPr>
                <a:solidFill>
                  <a:srgbClr val="474947"/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rgbClr val="474947"/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rgbClr val="474947"/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rgbClr val="474947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36576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140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596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36576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298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536576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226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36576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53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986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090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243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728" y="6072791"/>
            <a:ext cx="9143995" cy="79513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260044" y="12203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 descr="SQLSaturday_Final_Web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337" y="5911456"/>
            <a:ext cx="1912930" cy="95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66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charset="2"/>
        <a:buChar char="§"/>
        <a:defRPr sz="30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2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408" y="597500"/>
            <a:ext cx="8203153" cy="1470025"/>
          </a:xfrm>
        </p:spPr>
        <p:txBody>
          <a:bodyPr/>
          <a:lstStyle/>
          <a:p>
            <a:r>
              <a:rPr lang="en-US" dirty="0" smtClean="0"/>
              <a:t>Magical Query Tuning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8408" y="2067525"/>
            <a:ext cx="7925349" cy="1752600"/>
          </a:xfrm>
        </p:spPr>
        <p:txBody>
          <a:bodyPr/>
          <a:lstStyle/>
          <a:p>
            <a:r>
              <a:rPr lang="en-US" dirty="0" smtClean="0"/>
              <a:t>Mike </a:t>
            </a:r>
            <a:r>
              <a:rPr lang="en-US" dirty="0" err="1" smtClean="0"/>
              <a:t>Scalise</a:t>
            </a:r>
            <a:endParaRPr lang="en-US" dirty="0" smtClean="0"/>
          </a:p>
          <a:p>
            <a:r>
              <a:rPr lang="en-US" dirty="0" smtClean="0"/>
              <a:t>PASS Rochester Chapter Meeting</a:t>
            </a:r>
          </a:p>
          <a:p>
            <a:r>
              <a:rPr lang="en-US" dirty="0" smtClean="0"/>
              <a:t>12/20/16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67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10</a:t>
            </a:fld>
            <a:r>
              <a:rPr lang="en-US" smtClean="0"/>
              <a:t>  |  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1057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65514" y="6286903"/>
            <a:ext cx="2908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Magical Query Tuning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64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313714" cy="4525963"/>
          </a:xfrm>
        </p:spPr>
        <p:txBody>
          <a:bodyPr/>
          <a:lstStyle/>
          <a:p>
            <a:r>
              <a:rPr lang="en-US" dirty="0" smtClean="0"/>
              <a:t>Mike </a:t>
            </a:r>
            <a:r>
              <a:rPr lang="en-US" dirty="0" err="1" smtClean="0"/>
              <a:t>Scalise</a:t>
            </a:r>
            <a:endParaRPr lang="en-US" dirty="0" smtClean="0"/>
          </a:p>
          <a:p>
            <a:r>
              <a:rPr lang="en-US" dirty="0" smtClean="0"/>
              <a:t>@</a:t>
            </a:r>
            <a:r>
              <a:rPr lang="en-US" dirty="0" err="1" smtClean="0"/>
              <a:t>themikescalise</a:t>
            </a:r>
            <a:endParaRPr lang="en-US" dirty="0" smtClean="0"/>
          </a:p>
          <a:p>
            <a:r>
              <a:rPr lang="en-US" dirty="0" smtClean="0"/>
              <a:t>mikes84@gmail.com</a:t>
            </a:r>
          </a:p>
          <a:p>
            <a:r>
              <a:rPr lang="en-US" dirty="0" smtClean="0"/>
              <a:t>www.michaelscalise.com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11</a:t>
            </a:fld>
            <a:r>
              <a:rPr lang="en-US" dirty="0" smtClean="0"/>
              <a:t>  |  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105715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pPr marL="0" indent="0">
              <a:buNone/>
            </a:pPr>
            <a:fld id="{5942B21B-2ADA-A040-A652-A7305E1B99FE}" type="datetimeFigureOut">
              <a:rPr lang="en-US"/>
              <a:pPr marL="0" indent="0">
                <a:buNone/>
              </a:pPr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65514" y="6286903"/>
            <a:ext cx="2908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Magical Query Tuning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23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141514" y="1600200"/>
            <a:ext cx="8773885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Senior Programmer / Analyst, Nazareth College.</a:t>
            </a:r>
          </a:p>
          <a:p>
            <a:r>
              <a:rPr lang="en-US" dirty="0" smtClean="0"/>
              <a:t>PMP and SQL enthusiast.</a:t>
            </a:r>
          </a:p>
          <a:p>
            <a:r>
              <a:rPr lang="en-US" dirty="0" smtClean="0"/>
              <a:t>10+ years with various database platforms.       SQL Server (and community) &gt; other databases.</a:t>
            </a:r>
          </a:p>
          <a:p>
            <a:r>
              <a:rPr lang="en-US" dirty="0" smtClean="0"/>
              <a:t>Love query tuning. Probably stems from my first full-time job as a report writer with an Access front end and SQL Server 2000 back end.</a:t>
            </a:r>
          </a:p>
          <a:p>
            <a:endParaRPr lang="en-US" dirty="0" smtClean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1057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65514" y="6286903"/>
            <a:ext cx="2908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Magical Query Tuning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2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21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Query Tuning?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315686" y="1600200"/>
            <a:ext cx="8512628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 its most literal form, tuning means adjusting.</a:t>
            </a:r>
          </a:p>
          <a:p>
            <a:r>
              <a:rPr lang="en-US" dirty="0" smtClean="0"/>
              <a:t>Encompasses many things. We can tune or adjust queries for:</a:t>
            </a:r>
          </a:p>
          <a:p>
            <a:pPr lvl="2"/>
            <a:r>
              <a:rPr lang="en-US" dirty="0" smtClean="0"/>
              <a:t>Readability</a:t>
            </a:r>
          </a:p>
          <a:p>
            <a:pPr lvl="2"/>
            <a:r>
              <a:rPr lang="en-US" dirty="0" smtClean="0"/>
              <a:t>Maintainability</a:t>
            </a:r>
          </a:p>
          <a:p>
            <a:pPr lvl="2"/>
            <a:r>
              <a:rPr lang="en-US" dirty="0" smtClean="0"/>
              <a:t>Scalability</a:t>
            </a:r>
          </a:p>
          <a:p>
            <a:pPr lvl="2"/>
            <a:r>
              <a:rPr lang="en-US" b="1" dirty="0" smtClean="0"/>
              <a:t>Performance</a:t>
            </a:r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3</a:t>
            </a:fld>
            <a:r>
              <a:rPr lang="en-US" smtClean="0"/>
              <a:t>  |  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1057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65514" y="6286903"/>
            <a:ext cx="2908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Magical Query Tuning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42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41514" y="274638"/>
            <a:ext cx="8850086" cy="1143000"/>
          </a:xfrm>
        </p:spPr>
        <p:txBody>
          <a:bodyPr/>
          <a:lstStyle/>
          <a:p>
            <a:r>
              <a:rPr lang="en-US" dirty="0" smtClean="0"/>
              <a:t>What can cause poor query performance?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315686" y="1600200"/>
            <a:ext cx="8512628" cy="431074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lot of things</a:t>
            </a:r>
            <a:endParaRPr lang="en-US" dirty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Poor</a:t>
            </a:r>
            <a:r>
              <a:rPr lang="en-US" dirty="0" smtClean="0"/>
              <a:t> query design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Lack of</a:t>
            </a:r>
            <a:r>
              <a:rPr lang="en-US" dirty="0" smtClean="0"/>
              <a:t> indexes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Fragmented</a:t>
            </a:r>
            <a:r>
              <a:rPr lang="en-US" dirty="0" smtClean="0"/>
              <a:t> indexes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Poor</a:t>
            </a:r>
            <a:r>
              <a:rPr lang="en-US" dirty="0" smtClean="0"/>
              <a:t> database design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Insufficient</a:t>
            </a:r>
            <a:r>
              <a:rPr lang="en-US" dirty="0" smtClean="0"/>
              <a:t> CPU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Insufficient</a:t>
            </a:r>
            <a:r>
              <a:rPr lang="en-US" dirty="0" smtClean="0"/>
              <a:t> memory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Locks</a:t>
            </a:r>
          </a:p>
          <a:p>
            <a:pPr lvl="1"/>
            <a:r>
              <a:rPr lang="en-US" dirty="0" err="1" smtClean="0"/>
              <a:t>Etc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4</a:t>
            </a:fld>
            <a:r>
              <a:rPr lang="en-US" smtClean="0"/>
              <a:t>  |  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1057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65514" y="6286903"/>
            <a:ext cx="2908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Magical Query Tuning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13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anyone relate?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5</a:t>
            </a:fld>
            <a:r>
              <a:rPr lang="en-US" smtClean="0"/>
              <a:t>  |  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515" y="1583974"/>
            <a:ext cx="4638675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654065" y="5432363"/>
            <a:ext cx="3839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http://www.memes.com/img/771530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1057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65514" y="6286903"/>
            <a:ext cx="2908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Magical Query Tuning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72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41514" y="274638"/>
            <a:ext cx="8850086" cy="1143000"/>
          </a:xfrm>
        </p:spPr>
        <p:txBody>
          <a:bodyPr/>
          <a:lstStyle/>
          <a:p>
            <a:r>
              <a:rPr lang="en-US" dirty="0" smtClean="0"/>
              <a:t>What can improve query performance?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315686" y="1600200"/>
            <a:ext cx="8512628" cy="431074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lot of things</a:t>
            </a:r>
            <a:endParaRPr lang="en-US" dirty="0"/>
          </a:p>
          <a:p>
            <a:pPr lvl="1"/>
            <a:r>
              <a:rPr lang="en-US" strike="sngStrike" dirty="0" smtClean="0">
                <a:solidFill>
                  <a:srgbClr val="FF0000"/>
                </a:solidFill>
              </a:rPr>
              <a:t>Poor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Efficient </a:t>
            </a:r>
            <a:r>
              <a:rPr lang="en-US" dirty="0" smtClean="0"/>
              <a:t>query design</a:t>
            </a:r>
          </a:p>
          <a:p>
            <a:pPr lvl="1"/>
            <a:r>
              <a:rPr lang="en-US" strike="sngStrike" dirty="0" smtClean="0">
                <a:solidFill>
                  <a:srgbClr val="FF0000"/>
                </a:solidFill>
              </a:rPr>
              <a:t>Lack of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Sufficient</a:t>
            </a:r>
            <a:r>
              <a:rPr lang="en-US" dirty="0" smtClean="0"/>
              <a:t> indexes</a:t>
            </a:r>
          </a:p>
          <a:p>
            <a:pPr lvl="1"/>
            <a:r>
              <a:rPr lang="en-US" strike="sngStrike" dirty="0" smtClean="0">
                <a:solidFill>
                  <a:srgbClr val="FF0000"/>
                </a:solidFill>
              </a:rPr>
              <a:t>Fragmented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Defragmented</a:t>
            </a:r>
            <a:r>
              <a:rPr lang="en-US" dirty="0" smtClean="0"/>
              <a:t> indexes</a:t>
            </a:r>
          </a:p>
          <a:p>
            <a:pPr lvl="1"/>
            <a:r>
              <a:rPr lang="en-US" strike="sngStrike" dirty="0" smtClean="0">
                <a:solidFill>
                  <a:srgbClr val="FF0000"/>
                </a:solidFill>
              </a:rPr>
              <a:t>Poor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Proper</a:t>
            </a:r>
            <a:r>
              <a:rPr lang="en-US" dirty="0" smtClean="0"/>
              <a:t> database design</a:t>
            </a:r>
          </a:p>
          <a:p>
            <a:pPr lvl="1"/>
            <a:r>
              <a:rPr lang="en-US" strike="sngStrike" dirty="0" smtClean="0">
                <a:solidFill>
                  <a:srgbClr val="FF0000"/>
                </a:solidFill>
              </a:rPr>
              <a:t>Insufficient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Sufficient</a:t>
            </a:r>
            <a:r>
              <a:rPr lang="en-US" dirty="0" smtClean="0"/>
              <a:t> CPU</a:t>
            </a:r>
          </a:p>
          <a:p>
            <a:pPr lvl="1"/>
            <a:r>
              <a:rPr lang="en-US" strike="sngStrike" dirty="0" smtClean="0">
                <a:solidFill>
                  <a:srgbClr val="FF0000"/>
                </a:solidFill>
              </a:rPr>
              <a:t>Insufficient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Sufficient</a:t>
            </a:r>
            <a:r>
              <a:rPr lang="en-US" dirty="0" smtClean="0"/>
              <a:t> memory</a:t>
            </a:r>
          </a:p>
          <a:p>
            <a:pPr lvl="1"/>
            <a:r>
              <a:rPr lang="en-US" strike="sngStrike" dirty="0" smtClean="0">
                <a:solidFill>
                  <a:srgbClr val="FF0000"/>
                </a:solidFill>
              </a:rPr>
              <a:t>Locks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No lock contention</a:t>
            </a:r>
            <a:endParaRPr lang="en-US" strike="sngStrike" dirty="0" smtClean="0">
              <a:solidFill>
                <a:srgbClr val="00B050"/>
              </a:solidFill>
            </a:endParaRPr>
          </a:p>
          <a:p>
            <a:pPr lvl="1"/>
            <a:r>
              <a:rPr lang="en-US" dirty="0" err="1" smtClean="0"/>
              <a:t>Etc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6</a:t>
            </a:fld>
            <a:r>
              <a:rPr lang="en-US" smtClean="0"/>
              <a:t>  |  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1057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65514" y="6286903"/>
            <a:ext cx="2908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Magical Query Tuning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22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i="1" dirty="0" smtClean="0"/>
              <a:t>Magical </a:t>
            </a:r>
            <a:r>
              <a:rPr lang="en-US" dirty="0" smtClean="0"/>
              <a:t>Query Tuning?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</a:t>
            </a:r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7</a:t>
            </a:fld>
            <a:r>
              <a:rPr lang="en-US" smtClean="0"/>
              <a:t>  |  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1057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65514" y="6286903"/>
            <a:ext cx="2908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Magical Query Tuning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73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SARGability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</a:t>
            </a:r>
            <a:r>
              <a:rPr lang="en-US" dirty="0" smtClean="0"/>
              <a:t>earch</a:t>
            </a:r>
            <a:r>
              <a:rPr lang="en-US" b="1" dirty="0" smtClean="0"/>
              <a:t> </a:t>
            </a:r>
            <a:r>
              <a:rPr lang="en-US" b="1" dirty="0" err="1" smtClean="0"/>
              <a:t>ARG</a:t>
            </a:r>
            <a:r>
              <a:rPr lang="en-US" dirty="0" err="1" smtClean="0"/>
              <a:t>umentable</a:t>
            </a:r>
            <a:r>
              <a:rPr lang="en-US" dirty="0" smtClean="0"/>
              <a:t> - A condition in the WHERE clause is </a:t>
            </a:r>
            <a:r>
              <a:rPr lang="en-US" dirty="0" err="1" smtClean="0"/>
              <a:t>SARGable</a:t>
            </a:r>
            <a:r>
              <a:rPr lang="en-US" dirty="0" smtClean="0"/>
              <a:t> if the Query Optimizer can take advantage of an index on the column. This = scans instead of seeks.</a:t>
            </a:r>
          </a:p>
          <a:p>
            <a:r>
              <a:rPr lang="en-US" dirty="0" smtClean="0"/>
              <a:t>A quick way to make a condition NOT </a:t>
            </a:r>
            <a:r>
              <a:rPr lang="en-US" dirty="0" err="1" smtClean="0"/>
              <a:t>SARGable</a:t>
            </a:r>
            <a:r>
              <a:rPr lang="en-US" dirty="0" smtClean="0"/>
              <a:t> is to use a function on the column.</a:t>
            </a:r>
          </a:p>
          <a:p>
            <a:r>
              <a:rPr lang="en-US" dirty="0" smtClean="0"/>
              <a:t>You can often make a non-</a:t>
            </a:r>
            <a:r>
              <a:rPr lang="en-US" dirty="0" err="1" smtClean="0"/>
              <a:t>SARGable</a:t>
            </a:r>
            <a:r>
              <a:rPr lang="en-US" dirty="0" smtClean="0"/>
              <a:t> condition </a:t>
            </a:r>
            <a:r>
              <a:rPr lang="en-US" dirty="0" err="1" smtClean="0"/>
              <a:t>SARGable</a:t>
            </a:r>
            <a:r>
              <a:rPr lang="en-US" dirty="0" smtClean="0"/>
              <a:t> by rewriting it to use </a:t>
            </a:r>
            <a:r>
              <a:rPr lang="en-US" dirty="0" err="1" smtClean="0"/>
              <a:t>SARGable</a:t>
            </a:r>
            <a:r>
              <a:rPr lang="en-US" dirty="0" smtClean="0"/>
              <a:t> operators.</a:t>
            </a:r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8</a:t>
            </a:fld>
            <a:r>
              <a:rPr lang="en-US" smtClean="0"/>
              <a:t>  |  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1057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65514" y="6286903"/>
            <a:ext cx="2908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Magical Query Tuning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43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SQL Server is smart enough to match a formula in the WHERE clause with one contained within an indexed computed column and leverage that index, despite not using the computed column in the query! </a:t>
            </a:r>
          </a:p>
          <a:p>
            <a:r>
              <a:rPr lang="en-US" sz="2400" dirty="0" smtClean="0"/>
              <a:t>Use this as a last resort. If you </a:t>
            </a:r>
            <a:r>
              <a:rPr lang="en-US" sz="2400" dirty="0" smtClean="0"/>
              <a:t>can’t </a:t>
            </a:r>
            <a:r>
              <a:rPr lang="en-US" sz="2400" dirty="0" smtClean="0"/>
              <a:t>re-write the query, beg the vendor to issue an update to the application, throw more memory or CPU at the problem, exhaust those options first. This </a:t>
            </a:r>
            <a:r>
              <a:rPr lang="en-US" sz="2400" dirty="0" smtClean="0"/>
              <a:t>option </a:t>
            </a:r>
            <a:r>
              <a:rPr lang="en-US" sz="2400" dirty="0" smtClean="0"/>
              <a:t>changes </a:t>
            </a:r>
            <a:r>
              <a:rPr lang="en-US" sz="2400" dirty="0" smtClean="0"/>
              <a:t>a (potentially vendor-issued) </a:t>
            </a:r>
            <a:r>
              <a:rPr lang="en-US" sz="2400" smtClean="0"/>
              <a:t>table’s structure </a:t>
            </a:r>
            <a:r>
              <a:rPr lang="en-US" sz="2400" dirty="0" smtClean="0"/>
              <a:t>and introduces another index to maintain…but that may be acceptable.</a:t>
            </a:r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9</a:t>
            </a:fld>
            <a:r>
              <a:rPr lang="en-US" smtClean="0"/>
              <a:t>  |  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1057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12/20/2016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65514" y="6286903"/>
            <a:ext cx="2908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Magical Query Tuning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81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74947"/>
      </a:dk2>
      <a:lt2>
        <a:srgbClr val="EEECE1"/>
      </a:lt2>
      <a:accent1>
        <a:srgbClr val="163764"/>
      </a:accent1>
      <a:accent2>
        <a:srgbClr val="75982F"/>
      </a:accent2>
      <a:accent3>
        <a:srgbClr val="16223C"/>
      </a:accent3>
      <a:accent4>
        <a:srgbClr val="B18126"/>
      </a:accent4>
      <a:accent5>
        <a:srgbClr val="00517C"/>
      </a:accent5>
      <a:accent6>
        <a:srgbClr val="F79646"/>
      </a:accent6>
      <a:hlink>
        <a:srgbClr val="75982F"/>
      </a:hlink>
      <a:folHlink>
        <a:srgbClr val="7598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428</Words>
  <Application>Microsoft Office PowerPoint</Application>
  <PresentationFormat>On-screen Show (4:3)</PresentationFormat>
  <Paragraphs>84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Magical Query Tuning</vt:lpstr>
      <vt:lpstr>About Me</vt:lpstr>
      <vt:lpstr>What is Query Tuning?</vt:lpstr>
      <vt:lpstr>What can cause poor query performance?</vt:lpstr>
      <vt:lpstr>Can anyone relate?</vt:lpstr>
      <vt:lpstr>What can improve query performance?</vt:lpstr>
      <vt:lpstr>What is Magical Query Tuning?</vt:lpstr>
      <vt:lpstr>SARGability</vt:lpstr>
      <vt:lpstr>Summary</vt:lpstr>
      <vt:lpstr>Thank You!</vt:lpstr>
      <vt:lpstr>Contact Information</vt:lpstr>
    </vt:vector>
  </TitlesOfParts>
  <Company>Revealed Design,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Carla Hamilton</dc:creator>
  <cp:lastModifiedBy>Michael Scalise</cp:lastModifiedBy>
  <cp:revision>48</cp:revision>
  <dcterms:created xsi:type="dcterms:W3CDTF">2011-08-19T20:30:49Z</dcterms:created>
  <dcterms:modified xsi:type="dcterms:W3CDTF">2016-12-20T20:11:59Z</dcterms:modified>
</cp:coreProperties>
</file>